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0" r:id="rId1"/>
  </p:sldMasterIdLst>
  <p:notesMasterIdLst>
    <p:notesMasterId r:id="rId17"/>
  </p:notesMasterIdLst>
  <p:sldIdLst>
    <p:sldId id="269" r:id="rId2"/>
    <p:sldId id="278" r:id="rId3"/>
    <p:sldId id="279" r:id="rId4"/>
    <p:sldId id="280" r:id="rId5"/>
    <p:sldId id="281" r:id="rId6"/>
    <p:sldId id="268" r:id="rId7"/>
    <p:sldId id="262" r:id="rId8"/>
    <p:sldId id="271" r:id="rId9"/>
    <p:sldId id="274" r:id="rId10"/>
    <p:sldId id="275" r:id="rId11"/>
    <p:sldId id="276" r:id="rId12"/>
    <p:sldId id="270" r:id="rId13"/>
    <p:sldId id="266" r:id="rId14"/>
    <p:sldId id="263" r:id="rId15"/>
    <p:sldId id="265" r:id="rId1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Burns" initials="D"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8743" autoAdjust="0"/>
  </p:normalViewPr>
  <p:slideViewPr>
    <p:cSldViewPr snapToGrid="0">
      <p:cViewPr varScale="1">
        <p:scale>
          <a:sx n="74" d="100"/>
          <a:sy n="74" d="100"/>
        </p:scale>
        <p:origin x="18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C89795A2-1030-40D8-BA1B-7A191A5199EC}" type="datetimeFigureOut">
              <a:rPr lang="en-US" smtClean="0"/>
              <a:t>4/19/2016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BA172C9-16A5-4C7F-AD40-DBF933D4055E}" type="slidenum">
              <a:rPr lang="en-US" smtClean="0"/>
              <a:t>‹#›</a:t>
            </a:fld>
            <a:endParaRPr lang="en-US"/>
          </a:p>
        </p:txBody>
      </p:sp>
    </p:spTree>
    <p:extLst>
      <p:ext uri="{BB962C8B-B14F-4D97-AF65-F5344CB8AC3E}">
        <p14:creationId xmlns:p14="http://schemas.microsoft.com/office/powerpoint/2010/main" val="214806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 November 2015</a:t>
            </a:r>
            <a:endParaRPr lang="en-US" dirty="0"/>
          </a:p>
        </p:txBody>
      </p:sp>
      <p:sp>
        <p:nvSpPr>
          <p:cNvPr id="4" name="Slide Number Placeholder 3"/>
          <p:cNvSpPr>
            <a:spLocks noGrp="1"/>
          </p:cNvSpPr>
          <p:nvPr>
            <p:ph type="sldNum" sz="quarter" idx="10"/>
          </p:nvPr>
        </p:nvSpPr>
        <p:spPr/>
        <p:txBody>
          <a:bodyPr/>
          <a:lstStyle/>
          <a:p>
            <a:fld id="{2BA172C9-16A5-4C7F-AD40-DBF933D4055E}" type="slidenum">
              <a:rPr lang="en-US" smtClean="0"/>
              <a:t>1</a:t>
            </a:fld>
            <a:endParaRPr lang="en-US"/>
          </a:p>
        </p:txBody>
      </p:sp>
    </p:spTree>
    <p:extLst>
      <p:ext uri="{BB962C8B-B14F-4D97-AF65-F5344CB8AC3E}">
        <p14:creationId xmlns:p14="http://schemas.microsoft.com/office/powerpoint/2010/main" val="1601146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172C9-16A5-4C7F-AD40-DBF933D4055E}" type="slidenum">
              <a:rPr lang="en-US" smtClean="0"/>
              <a:t>11</a:t>
            </a:fld>
            <a:endParaRPr lang="en-US"/>
          </a:p>
        </p:txBody>
      </p:sp>
    </p:spTree>
    <p:extLst>
      <p:ext uri="{BB962C8B-B14F-4D97-AF65-F5344CB8AC3E}">
        <p14:creationId xmlns:p14="http://schemas.microsoft.com/office/powerpoint/2010/main" val="399943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smtClean="0"/>
          </a:p>
          <a:p>
            <a:pPr defTabSz="931774"/>
            <a:r>
              <a:rPr lang="en-US" dirty="0" smtClean="0"/>
              <a:t>The community of Practice</a:t>
            </a:r>
            <a:r>
              <a:rPr lang="en-US" baseline="0" dirty="0" smtClean="0"/>
              <a:t> is our way of providing </a:t>
            </a:r>
            <a:r>
              <a:rPr lang="en-US" dirty="0" smtClean="0"/>
              <a:t>ongoing support for our stakeholders</a:t>
            </a:r>
            <a:r>
              <a:rPr lang="en-US" baseline="0" dirty="0" smtClean="0"/>
              <a:t> beyond the conference and funding. </a:t>
            </a:r>
            <a:endParaRPr lang="en-US" dirty="0" smtClean="0"/>
          </a:p>
          <a:p>
            <a:pPr defTabSz="931774"/>
            <a:endParaRPr lang="en-US" dirty="0" smtClean="0"/>
          </a:p>
          <a:p>
            <a:pPr defTabSz="931774"/>
            <a:r>
              <a:rPr lang="en-US" dirty="0" smtClean="0"/>
              <a:t>It</a:t>
            </a:r>
            <a:r>
              <a:rPr lang="en-US" baseline="0" dirty="0" smtClean="0"/>
              <a:t> is through this that we will all </a:t>
            </a:r>
            <a:r>
              <a:rPr lang="en-US" dirty="0" smtClean="0"/>
              <a:t>continue the learning and the sharing of experiences</a:t>
            </a:r>
            <a:r>
              <a:rPr lang="en-US" baseline="0" dirty="0" smtClean="0"/>
              <a:t> that began at the November 2015 conference. </a:t>
            </a:r>
            <a:endParaRPr lang="en-US" dirty="0" smtClean="0"/>
          </a:p>
          <a:p>
            <a:pPr defTabSz="931774"/>
            <a:endParaRPr lang="en-US" dirty="0" smtClean="0"/>
          </a:p>
          <a:p>
            <a:pPr defTabSz="931774"/>
            <a:r>
              <a:rPr lang="en-US" baseline="0" dirty="0" smtClean="0"/>
              <a:t>For our Municipal and First Nation Stakeholders - </a:t>
            </a:r>
            <a:r>
              <a:rPr lang="en-US" dirty="0" smtClean="0"/>
              <a:t>We will fund travel and accommodation for </a:t>
            </a:r>
            <a:r>
              <a:rPr lang="en-US" baseline="0" dirty="0" smtClean="0"/>
              <a:t>quarterly gatherings of Asset Management Practitioners. </a:t>
            </a:r>
          </a:p>
          <a:p>
            <a:pPr defTabSz="931774"/>
            <a:endParaRPr lang="en-US" baseline="0" dirty="0" smtClean="0"/>
          </a:p>
          <a:p>
            <a:pPr defTabSz="931774"/>
            <a:r>
              <a:rPr lang="en-US" baseline="0" dirty="0" smtClean="0"/>
              <a:t>Meetings can be in person or virtual. We will try to meet once or twice somewhere other than Whitehorse. </a:t>
            </a:r>
            <a:endParaRPr lang="en-US" dirty="0" smtClean="0"/>
          </a:p>
          <a:p>
            <a:endParaRPr lang="en-US" dirty="0"/>
          </a:p>
        </p:txBody>
      </p:sp>
      <p:sp>
        <p:nvSpPr>
          <p:cNvPr id="4" name="Slide Number Placeholder 3"/>
          <p:cNvSpPr>
            <a:spLocks noGrp="1"/>
          </p:cNvSpPr>
          <p:nvPr>
            <p:ph type="sldNum" sz="quarter" idx="10"/>
          </p:nvPr>
        </p:nvSpPr>
        <p:spPr/>
        <p:txBody>
          <a:bodyPr/>
          <a:lstStyle/>
          <a:p>
            <a:fld id="{2BA172C9-16A5-4C7F-AD40-DBF933D4055E}" type="slidenum">
              <a:rPr lang="en-US" smtClean="0"/>
              <a:t>12</a:t>
            </a:fld>
            <a:endParaRPr lang="en-US"/>
          </a:p>
        </p:txBody>
      </p:sp>
    </p:spTree>
    <p:extLst>
      <p:ext uri="{BB962C8B-B14F-4D97-AF65-F5344CB8AC3E}">
        <p14:creationId xmlns:p14="http://schemas.microsoft.com/office/powerpoint/2010/main" val="1349543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meeting of the Community of Practice will</a:t>
            </a:r>
            <a:r>
              <a:rPr lang="en-US" baseline="0" dirty="0" smtClean="0"/>
              <a:t> feature a specific learning objective. </a:t>
            </a:r>
          </a:p>
          <a:p>
            <a:endParaRPr lang="en-US" baseline="0" dirty="0" smtClean="0"/>
          </a:p>
          <a:p>
            <a:r>
              <a:rPr lang="en-US" baseline="0" dirty="0" smtClean="0"/>
              <a:t>The First meeting will be held in January 2016. </a:t>
            </a:r>
          </a:p>
          <a:p>
            <a:endParaRPr lang="en-US" baseline="0" dirty="0" smtClean="0"/>
          </a:p>
          <a:p>
            <a:r>
              <a:rPr lang="en-US" baseline="0" dirty="0" smtClean="0"/>
              <a:t>At the First Meeting we will establish the structure and priorities of the group. This will help determine the best way the Yukon government can support municipalities and First Nations as they work to implement asset management practices.</a:t>
            </a:r>
          </a:p>
          <a:p>
            <a:endParaRPr lang="en-US" baseline="0" dirty="0" smtClean="0"/>
          </a:p>
          <a:p>
            <a:r>
              <a:rPr lang="en-US" baseline="0" dirty="0" smtClean="0"/>
              <a:t>Beyond the First meeting, we have not set any agenda. We will look to the participants, the members of the community of practice to decide what needs to be learned or discussed. </a:t>
            </a:r>
          </a:p>
          <a:p>
            <a:endParaRPr lang="en-US" baseline="0" dirty="0" smtClean="0"/>
          </a:p>
          <a:p>
            <a:r>
              <a:rPr lang="en-US" baseline="0" dirty="0" smtClean="0"/>
              <a:t>Ultimately, we want the group to work towards a common framework, or best practices document. This document will ensure that the learnings of the group  are carried forward and documented. </a:t>
            </a:r>
            <a:endParaRPr lang="en-US" dirty="0"/>
          </a:p>
        </p:txBody>
      </p:sp>
      <p:sp>
        <p:nvSpPr>
          <p:cNvPr id="4" name="Slide Number Placeholder 3"/>
          <p:cNvSpPr>
            <a:spLocks noGrp="1"/>
          </p:cNvSpPr>
          <p:nvPr>
            <p:ph type="sldNum" sz="quarter" idx="10"/>
          </p:nvPr>
        </p:nvSpPr>
        <p:spPr/>
        <p:txBody>
          <a:bodyPr/>
          <a:lstStyle/>
          <a:p>
            <a:fld id="{2BA172C9-16A5-4C7F-AD40-DBF933D4055E}" type="slidenum">
              <a:rPr lang="en-US" smtClean="0"/>
              <a:t>13</a:t>
            </a:fld>
            <a:endParaRPr lang="en-US"/>
          </a:p>
        </p:txBody>
      </p:sp>
    </p:spTree>
    <p:extLst>
      <p:ext uri="{BB962C8B-B14F-4D97-AF65-F5344CB8AC3E}">
        <p14:creationId xmlns:p14="http://schemas.microsoft.com/office/powerpoint/2010/main" val="320690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172C9-16A5-4C7F-AD40-DBF933D4055E}" type="slidenum">
              <a:rPr lang="en-US" smtClean="0"/>
              <a:t>14</a:t>
            </a:fld>
            <a:endParaRPr lang="en-US"/>
          </a:p>
        </p:txBody>
      </p:sp>
    </p:spTree>
    <p:extLst>
      <p:ext uri="{BB962C8B-B14F-4D97-AF65-F5344CB8AC3E}">
        <p14:creationId xmlns:p14="http://schemas.microsoft.com/office/powerpoint/2010/main" val="373366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172C9-16A5-4C7F-AD40-DBF933D4055E}" type="slidenum">
              <a:rPr lang="en-US" smtClean="0"/>
              <a:t>15</a:t>
            </a:fld>
            <a:endParaRPr lang="en-US"/>
          </a:p>
        </p:txBody>
      </p:sp>
    </p:spTree>
    <p:extLst>
      <p:ext uri="{BB962C8B-B14F-4D97-AF65-F5344CB8AC3E}">
        <p14:creationId xmlns:p14="http://schemas.microsoft.com/office/powerpoint/2010/main" val="246872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Definition</a:t>
            </a:r>
            <a:r>
              <a:rPr lang="en-US" baseline="0" dirty="0" smtClean="0"/>
              <a:t> of Asset Management: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combination of management, financial, economic, engineering and other practices applied to physical assets with the objective of providing the required level of service in the most cost-effective manner.”</a:t>
            </a:r>
          </a:p>
          <a:p>
            <a:endParaRPr lang="en-US" dirty="0"/>
          </a:p>
        </p:txBody>
      </p:sp>
      <p:sp>
        <p:nvSpPr>
          <p:cNvPr id="4" name="Slide Number Placeholder 3"/>
          <p:cNvSpPr>
            <a:spLocks noGrp="1"/>
          </p:cNvSpPr>
          <p:nvPr>
            <p:ph type="sldNum" sz="quarter" idx="10"/>
          </p:nvPr>
        </p:nvSpPr>
        <p:spPr/>
        <p:txBody>
          <a:bodyPr/>
          <a:lstStyle/>
          <a:p>
            <a:fld id="{2BA172C9-16A5-4C7F-AD40-DBF933D4055E}" type="slidenum">
              <a:rPr lang="en-US" smtClean="0"/>
              <a:t>2</a:t>
            </a:fld>
            <a:endParaRPr lang="en-US"/>
          </a:p>
        </p:txBody>
      </p:sp>
    </p:spTree>
    <p:extLst>
      <p:ext uri="{BB962C8B-B14F-4D97-AF65-F5344CB8AC3E}">
        <p14:creationId xmlns:p14="http://schemas.microsoft.com/office/powerpoint/2010/main" val="99826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the costs to provide, maintain, renew, and if necessary, eliminate community owned capital assets.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Consider full lifecycle costs, not just capital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Balance service delivery with community members’ willingness to pay.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BA172C9-16A5-4C7F-AD40-DBF933D4055E}" type="slidenum">
              <a:rPr lang="en-US" smtClean="0"/>
              <a:t>3</a:t>
            </a:fld>
            <a:endParaRPr lang="en-US"/>
          </a:p>
        </p:txBody>
      </p:sp>
    </p:spTree>
    <p:extLst>
      <p:ext uri="{BB962C8B-B14F-4D97-AF65-F5344CB8AC3E}">
        <p14:creationId xmlns:p14="http://schemas.microsoft.com/office/powerpoint/2010/main" val="388441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172C9-16A5-4C7F-AD40-DBF933D4055E}" type="slidenum">
              <a:rPr lang="en-US" smtClean="0"/>
              <a:t>4</a:t>
            </a:fld>
            <a:endParaRPr lang="en-US"/>
          </a:p>
        </p:txBody>
      </p:sp>
    </p:spTree>
    <p:extLst>
      <p:ext uri="{BB962C8B-B14F-4D97-AF65-F5344CB8AC3E}">
        <p14:creationId xmlns:p14="http://schemas.microsoft.com/office/powerpoint/2010/main" val="256553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172C9-16A5-4C7F-AD40-DBF933D4055E}" type="slidenum">
              <a:rPr lang="en-US" smtClean="0"/>
              <a:t>6</a:t>
            </a:fld>
            <a:endParaRPr lang="en-US"/>
          </a:p>
        </p:txBody>
      </p:sp>
    </p:spTree>
    <p:extLst>
      <p:ext uri="{BB962C8B-B14F-4D97-AF65-F5344CB8AC3E}">
        <p14:creationId xmlns:p14="http://schemas.microsoft.com/office/powerpoint/2010/main" val="149800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November 5 &amp; 6, 2015 </a:t>
            </a:r>
          </a:p>
          <a:p>
            <a:r>
              <a:rPr lang="en-US" b="1" dirty="0" smtClean="0"/>
              <a:t/>
            </a:r>
            <a:br>
              <a:rPr lang="en-US" b="1" dirty="0" smtClean="0"/>
            </a:br>
            <a:r>
              <a:rPr lang="en-US" dirty="0" smtClean="0"/>
              <a:t>All Yukon municipalities and First Nation governments were invited to learn about asset management approaches, hear stories from experienced practitioners, learn how to access funding from the Government of Yukon and join the new Yukon Asset Management Community of Practice.</a:t>
            </a:r>
          </a:p>
          <a:p>
            <a:endParaRPr lang="en-US" dirty="0" smtClean="0"/>
          </a:p>
          <a:p>
            <a:r>
              <a:rPr lang="en-US" dirty="0" smtClean="0"/>
              <a:t>The intent of the conference was to: </a:t>
            </a:r>
          </a:p>
          <a:p>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Provide an overview of asset management concepts and processes</a:t>
            </a:r>
          </a:p>
          <a:p>
            <a:pPr marL="171450" indent="-171450">
              <a:buFontTx/>
              <a:buChar char="-"/>
            </a:pPr>
            <a:r>
              <a:rPr lang="en-US" dirty="0" smtClean="0"/>
              <a:t>Discuss approaches and common challenges </a:t>
            </a:r>
          </a:p>
          <a:p>
            <a:pPr marL="171450" indent="-171450">
              <a:buFontTx/>
              <a:buChar char="-"/>
            </a:pPr>
            <a:r>
              <a:rPr lang="en-US" dirty="0" smtClean="0"/>
              <a:t>Learn from experts and experienced practitioners </a:t>
            </a:r>
          </a:p>
          <a:p>
            <a:pPr marL="171450" indent="-171450">
              <a:buFontTx/>
              <a:buChar char="-"/>
            </a:pPr>
            <a:r>
              <a:rPr lang="en-US" dirty="0" smtClean="0"/>
              <a:t>Highlight available funding options for Yukon First Nation and municipal governments </a:t>
            </a:r>
          </a:p>
          <a:p>
            <a:pPr marL="171450" indent="-171450">
              <a:buFontTx/>
              <a:buChar char="-"/>
            </a:pPr>
            <a:r>
              <a:rPr lang="en-US" dirty="0" smtClean="0"/>
              <a:t>Discuss the asset management pilot project that took place with the Teslin Tlingit Council and Village of Teslin </a:t>
            </a:r>
          </a:p>
          <a:p>
            <a:pPr marL="171450" indent="-171450">
              <a:buFontTx/>
              <a:buChar char="-"/>
            </a:pPr>
            <a:r>
              <a:rPr lang="en-US" dirty="0" smtClean="0"/>
              <a:t>Initiate a Yukon Asset Management Community of Practice</a:t>
            </a:r>
          </a:p>
          <a:p>
            <a:pPr marL="171450" indent="-171450">
              <a:buFontTx/>
              <a:buChar char="-"/>
            </a:pPr>
            <a:r>
              <a:rPr lang="en-US" dirty="0" smtClean="0"/>
              <a:t>November 5-6, 2015</a:t>
            </a:r>
          </a:p>
          <a:p>
            <a:endParaRPr lang="en-US" dirty="0" smtClean="0"/>
          </a:p>
          <a:p>
            <a:r>
              <a:rPr lang="en-US" dirty="0" smtClean="0"/>
              <a:t>All municipalities and First Nations were invited.</a:t>
            </a:r>
            <a:r>
              <a:rPr lang="en-US" baseline="0" dirty="0" smtClean="0"/>
              <a:t> Nearly all attended.</a:t>
            </a:r>
          </a:p>
          <a:p>
            <a:endParaRPr lang="en-US" baseline="0" dirty="0" smtClean="0"/>
          </a:p>
          <a:p>
            <a:endParaRPr lang="en-US" baseline="0" dirty="0" smtClean="0"/>
          </a:p>
          <a:p>
            <a:r>
              <a:rPr lang="en-US" baseline="0" dirty="0" smtClean="0"/>
              <a:t>Municipalities and First Nations were able to connect with one another and share stories, experiences and expertise</a:t>
            </a:r>
          </a:p>
          <a:p>
            <a:endParaRPr lang="en-US" baseline="0" dirty="0" smtClean="0"/>
          </a:p>
          <a:p>
            <a:r>
              <a:rPr lang="en-US" baseline="0" dirty="0" smtClean="0"/>
              <a:t>The Government of Yukon explained its plan to provide project funding and initiate/fund an asset management community of practice.</a:t>
            </a:r>
            <a:endParaRPr lang="en-US" dirty="0"/>
          </a:p>
        </p:txBody>
      </p:sp>
      <p:sp>
        <p:nvSpPr>
          <p:cNvPr id="4" name="Slide Number Placeholder 3"/>
          <p:cNvSpPr>
            <a:spLocks noGrp="1"/>
          </p:cNvSpPr>
          <p:nvPr>
            <p:ph type="sldNum" sz="quarter" idx="10"/>
          </p:nvPr>
        </p:nvSpPr>
        <p:spPr/>
        <p:txBody>
          <a:bodyPr/>
          <a:lstStyle/>
          <a:p>
            <a:fld id="{2BA172C9-16A5-4C7F-AD40-DBF933D4055E}" type="slidenum">
              <a:rPr lang="en-US" smtClean="0"/>
              <a:t>7</a:t>
            </a:fld>
            <a:endParaRPr lang="en-US"/>
          </a:p>
        </p:txBody>
      </p:sp>
    </p:spTree>
    <p:extLst>
      <p:ext uri="{BB962C8B-B14F-4D97-AF65-F5344CB8AC3E}">
        <p14:creationId xmlns:p14="http://schemas.microsoft.com/office/powerpoint/2010/main" val="311480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a:t>
            </a:r>
            <a:r>
              <a:rPr lang="en-US" baseline="0" dirty="0" smtClean="0"/>
              <a:t> </a:t>
            </a:r>
            <a:r>
              <a:rPr lang="en-US" dirty="0" smtClean="0"/>
              <a:t>www.community.gov.yk.ca/community_affairs/asset_mgmt.html</a:t>
            </a:r>
          </a:p>
          <a:p>
            <a:endParaRPr lang="en-US" dirty="0"/>
          </a:p>
        </p:txBody>
      </p:sp>
      <p:sp>
        <p:nvSpPr>
          <p:cNvPr id="4" name="Slide Number Placeholder 3"/>
          <p:cNvSpPr>
            <a:spLocks noGrp="1"/>
          </p:cNvSpPr>
          <p:nvPr>
            <p:ph type="sldNum" sz="quarter" idx="10"/>
          </p:nvPr>
        </p:nvSpPr>
        <p:spPr/>
        <p:txBody>
          <a:bodyPr/>
          <a:lstStyle/>
          <a:p>
            <a:fld id="{2BA172C9-16A5-4C7F-AD40-DBF933D4055E}" type="slidenum">
              <a:rPr lang="en-US" smtClean="0"/>
              <a:t>8</a:t>
            </a:fld>
            <a:endParaRPr lang="en-US"/>
          </a:p>
        </p:txBody>
      </p:sp>
    </p:spTree>
    <p:extLst>
      <p:ext uri="{BB962C8B-B14F-4D97-AF65-F5344CB8AC3E}">
        <p14:creationId xmlns:p14="http://schemas.microsoft.com/office/powerpoint/2010/main" val="306092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172C9-16A5-4C7F-AD40-DBF933D4055E}" type="slidenum">
              <a:rPr lang="en-US" smtClean="0"/>
              <a:t>9</a:t>
            </a:fld>
            <a:endParaRPr lang="en-US"/>
          </a:p>
        </p:txBody>
      </p:sp>
    </p:spTree>
    <p:extLst>
      <p:ext uri="{BB962C8B-B14F-4D97-AF65-F5344CB8AC3E}">
        <p14:creationId xmlns:p14="http://schemas.microsoft.com/office/powerpoint/2010/main" val="213295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172C9-16A5-4C7F-AD40-DBF933D4055E}" type="slidenum">
              <a:rPr lang="en-US" smtClean="0"/>
              <a:t>10</a:t>
            </a:fld>
            <a:endParaRPr lang="en-US"/>
          </a:p>
        </p:txBody>
      </p:sp>
    </p:spTree>
    <p:extLst>
      <p:ext uri="{BB962C8B-B14F-4D97-AF65-F5344CB8AC3E}">
        <p14:creationId xmlns:p14="http://schemas.microsoft.com/office/powerpoint/2010/main" val="351950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B5080D-915C-4552-800C-EC285F51134A}"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1F990-5D42-4AAD-9922-05BDD6A6F02D}" type="slidenum">
              <a:rPr lang="en-US" smtClean="0"/>
              <a:t>‹#›</a:t>
            </a:fld>
            <a:endParaRPr lang="en-US"/>
          </a:p>
        </p:txBody>
      </p:sp>
    </p:spTree>
    <p:extLst>
      <p:ext uri="{BB962C8B-B14F-4D97-AF65-F5344CB8AC3E}">
        <p14:creationId xmlns:p14="http://schemas.microsoft.com/office/powerpoint/2010/main" val="46268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5080D-915C-4552-800C-EC285F51134A}"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1F990-5D42-4AAD-9922-05BDD6A6F02D}" type="slidenum">
              <a:rPr lang="en-US" smtClean="0"/>
              <a:t>‹#›</a:t>
            </a:fld>
            <a:endParaRPr lang="en-US"/>
          </a:p>
        </p:txBody>
      </p:sp>
    </p:spTree>
    <p:extLst>
      <p:ext uri="{BB962C8B-B14F-4D97-AF65-F5344CB8AC3E}">
        <p14:creationId xmlns:p14="http://schemas.microsoft.com/office/powerpoint/2010/main" val="29895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5080D-915C-4552-800C-EC285F51134A}"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1F990-5D42-4AAD-9922-05BDD6A6F02D}" type="slidenum">
              <a:rPr lang="en-US" smtClean="0"/>
              <a:t>‹#›</a:t>
            </a:fld>
            <a:endParaRPr lang="en-US"/>
          </a:p>
        </p:txBody>
      </p:sp>
    </p:spTree>
    <p:extLst>
      <p:ext uri="{BB962C8B-B14F-4D97-AF65-F5344CB8AC3E}">
        <p14:creationId xmlns:p14="http://schemas.microsoft.com/office/powerpoint/2010/main" val="25269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5080D-915C-4552-800C-EC285F51134A}"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1F990-5D42-4AAD-9922-05BDD6A6F02D}" type="slidenum">
              <a:rPr lang="en-US" smtClean="0"/>
              <a:t>‹#›</a:t>
            </a:fld>
            <a:endParaRPr lang="en-US"/>
          </a:p>
        </p:txBody>
      </p:sp>
    </p:spTree>
    <p:extLst>
      <p:ext uri="{BB962C8B-B14F-4D97-AF65-F5344CB8AC3E}">
        <p14:creationId xmlns:p14="http://schemas.microsoft.com/office/powerpoint/2010/main" val="172829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5080D-915C-4552-800C-EC285F51134A}"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1F990-5D42-4AAD-9922-05BDD6A6F02D}" type="slidenum">
              <a:rPr lang="en-US" smtClean="0"/>
              <a:t>‹#›</a:t>
            </a:fld>
            <a:endParaRPr lang="en-US"/>
          </a:p>
        </p:txBody>
      </p:sp>
    </p:spTree>
    <p:extLst>
      <p:ext uri="{BB962C8B-B14F-4D97-AF65-F5344CB8AC3E}">
        <p14:creationId xmlns:p14="http://schemas.microsoft.com/office/powerpoint/2010/main" val="251041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B5080D-915C-4552-800C-EC285F51134A}"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1F990-5D42-4AAD-9922-05BDD6A6F02D}" type="slidenum">
              <a:rPr lang="en-US" smtClean="0"/>
              <a:t>‹#›</a:t>
            </a:fld>
            <a:endParaRPr lang="en-US"/>
          </a:p>
        </p:txBody>
      </p:sp>
    </p:spTree>
    <p:extLst>
      <p:ext uri="{BB962C8B-B14F-4D97-AF65-F5344CB8AC3E}">
        <p14:creationId xmlns:p14="http://schemas.microsoft.com/office/powerpoint/2010/main" val="130665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B5080D-915C-4552-800C-EC285F51134A}"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1F990-5D42-4AAD-9922-05BDD6A6F02D}" type="slidenum">
              <a:rPr lang="en-US" smtClean="0"/>
              <a:t>‹#›</a:t>
            </a:fld>
            <a:endParaRPr lang="en-US"/>
          </a:p>
        </p:txBody>
      </p:sp>
    </p:spTree>
    <p:extLst>
      <p:ext uri="{BB962C8B-B14F-4D97-AF65-F5344CB8AC3E}">
        <p14:creationId xmlns:p14="http://schemas.microsoft.com/office/powerpoint/2010/main" val="385147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B5080D-915C-4552-800C-EC285F51134A}"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1F990-5D42-4AAD-9922-05BDD6A6F02D}" type="slidenum">
              <a:rPr lang="en-US" smtClean="0"/>
              <a:t>‹#›</a:t>
            </a:fld>
            <a:endParaRPr lang="en-US"/>
          </a:p>
        </p:txBody>
      </p:sp>
    </p:spTree>
    <p:extLst>
      <p:ext uri="{BB962C8B-B14F-4D97-AF65-F5344CB8AC3E}">
        <p14:creationId xmlns:p14="http://schemas.microsoft.com/office/powerpoint/2010/main" val="146470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5080D-915C-4552-800C-EC285F51134A}"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1F990-5D42-4AAD-9922-05BDD6A6F02D}" type="slidenum">
              <a:rPr lang="en-US" smtClean="0"/>
              <a:t>‹#›</a:t>
            </a:fld>
            <a:endParaRPr lang="en-US"/>
          </a:p>
        </p:txBody>
      </p:sp>
    </p:spTree>
    <p:extLst>
      <p:ext uri="{BB962C8B-B14F-4D97-AF65-F5344CB8AC3E}">
        <p14:creationId xmlns:p14="http://schemas.microsoft.com/office/powerpoint/2010/main" val="98761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5080D-915C-4552-800C-EC285F51134A}"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1F990-5D42-4AAD-9922-05BDD6A6F02D}" type="slidenum">
              <a:rPr lang="en-US" smtClean="0"/>
              <a:t>‹#›</a:t>
            </a:fld>
            <a:endParaRPr lang="en-US"/>
          </a:p>
        </p:txBody>
      </p:sp>
    </p:spTree>
    <p:extLst>
      <p:ext uri="{BB962C8B-B14F-4D97-AF65-F5344CB8AC3E}">
        <p14:creationId xmlns:p14="http://schemas.microsoft.com/office/powerpoint/2010/main" val="423139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5080D-915C-4552-800C-EC285F51134A}"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1F990-5D42-4AAD-9922-05BDD6A6F02D}" type="slidenum">
              <a:rPr lang="en-US" smtClean="0"/>
              <a:t>‹#›</a:t>
            </a:fld>
            <a:endParaRPr lang="en-US"/>
          </a:p>
        </p:txBody>
      </p:sp>
    </p:spTree>
    <p:extLst>
      <p:ext uri="{BB962C8B-B14F-4D97-AF65-F5344CB8AC3E}">
        <p14:creationId xmlns:p14="http://schemas.microsoft.com/office/powerpoint/2010/main" val="162832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5080D-915C-4552-800C-EC285F51134A}" type="datetimeFigureOut">
              <a:rPr lang="en-US" smtClean="0"/>
              <a:t>4/19/2016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1F990-5D42-4AAD-9922-05BDD6A6F02D}" type="slidenum">
              <a:rPr lang="en-US" smtClean="0"/>
              <a:t>‹#›</a:t>
            </a:fld>
            <a:endParaRPr lang="en-US"/>
          </a:p>
        </p:txBody>
      </p:sp>
    </p:spTree>
    <p:extLst>
      <p:ext uri="{BB962C8B-B14F-4D97-AF65-F5344CB8AC3E}">
        <p14:creationId xmlns:p14="http://schemas.microsoft.com/office/powerpoint/2010/main" val="1518150718"/>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mmunity.gov.yk.ca/community_affairs/asset_mgm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civicinfo.bc.ca/Library/Asset_Management/Tools_and_Resources/AssetSMART_2%20-_A_Local_Government_Self_Assessment_Tool--LGAMWG--September_2015.pdf" TargetMode="External"/><Relationship Id="rId4" Type="http://schemas.openxmlformats.org/officeDocument/2006/relationships/hyperlink" Target="http://www.community.gov.yk.ca/community_affairs/pdf/2016_AM_TPA_application.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0" y="4838700"/>
            <a:ext cx="9467199" cy="1509317"/>
          </a:xfrm>
          <a:prstGeom prst="roundRect">
            <a:avLst/>
          </a:prstGeom>
          <a:solidFill>
            <a:srgbClr val="FFFFFF"/>
          </a:solidFill>
          <a:ln w="73025">
            <a:solidFill>
              <a:schemeClr val="accent5">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w="0"/>
                <a:solidFill>
                  <a:schemeClr val="tx1"/>
                </a:solidFill>
                <a:latin typeface="Arial" panose="020B0604020202020204" pitchFamily="34" charset="0"/>
                <a:cs typeface="Arial" panose="020B0604020202020204" pitchFamily="34" charset="0"/>
              </a:rPr>
              <a:t>                                Asset Management Overview                             …</a:t>
            </a:r>
            <a:endParaRPr lang="en-US" sz="1600" dirty="0" smtClean="0">
              <a:ln w="0"/>
              <a:solidFill>
                <a:schemeClr val="tx1"/>
              </a:solidFill>
            </a:endParaRPr>
          </a:p>
        </p:txBody>
      </p:sp>
      <p:pic>
        <p:nvPicPr>
          <p:cNvPr id="4" name="Picture 3"/>
          <p:cNvPicPr/>
          <p:nvPr/>
        </p:nvPicPr>
        <p:blipFill>
          <a:blip r:embed="rId4"/>
          <a:stretch>
            <a:fillRect/>
          </a:stretch>
        </p:blipFill>
        <p:spPr>
          <a:xfrm>
            <a:off x="2109719" y="5676900"/>
            <a:ext cx="7329772" cy="266700"/>
          </a:xfrm>
          <a:prstGeom prst="rect">
            <a:avLst/>
          </a:prstGeom>
        </p:spPr>
      </p:pic>
      <p:pic>
        <p:nvPicPr>
          <p:cNvPr id="6" name="Picture 2" descr="http://www.employmentyukon.ca/files/7814/0972/0778/YT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309" y="5300927"/>
            <a:ext cx="1605774" cy="9899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46520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13863" cy="1325563"/>
          </a:xfrm>
        </p:spPr>
        <p:txBody>
          <a:bodyPr/>
          <a:lstStyle/>
          <a:p>
            <a:r>
              <a:rPr lang="en-US" b="1" dirty="0" smtClean="0"/>
              <a:t>Funding Process</a:t>
            </a:r>
            <a:endParaRPr lang="en-US" b="1" dirty="0"/>
          </a:p>
        </p:txBody>
      </p:sp>
      <p:sp>
        <p:nvSpPr>
          <p:cNvPr id="3" name="Content Placeholder 2"/>
          <p:cNvSpPr>
            <a:spLocks noGrp="1"/>
          </p:cNvSpPr>
          <p:nvPr>
            <p:ph idx="1"/>
          </p:nvPr>
        </p:nvSpPr>
        <p:spPr/>
        <p:txBody>
          <a:bodyPr>
            <a:normAutofit fontScale="92500"/>
          </a:bodyPr>
          <a:lstStyle/>
          <a:p>
            <a:pPr lvl="0">
              <a:lnSpc>
                <a:spcPct val="150000"/>
              </a:lnSpc>
            </a:pPr>
            <a:r>
              <a:rPr lang="en-US" dirty="0" smtClean="0"/>
              <a:t>$10,000 advance upon approval of application</a:t>
            </a:r>
          </a:p>
          <a:p>
            <a:pPr lvl="0">
              <a:lnSpc>
                <a:spcPct val="150000"/>
              </a:lnSpc>
            </a:pPr>
            <a:r>
              <a:rPr lang="en-US" dirty="0" smtClean="0"/>
              <a:t>Additional $30,000 available for reimbursement</a:t>
            </a:r>
          </a:p>
          <a:p>
            <a:pPr lvl="0">
              <a:lnSpc>
                <a:spcPct val="150000"/>
              </a:lnSpc>
            </a:pPr>
            <a:r>
              <a:rPr lang="en-US" dirty="0" smtClean="0"/>
              <a:t>Spending must be between April 1, 2015 to December 31, 2016.</a:t>
            </a:r>
          </a:p>
          <a:p>
            <a:pPr lvl="0">
              <a:lnSpc>
                <a:spcPct val="150000"/>
              </a:lnSpc>
            </a:pPr>
            <a:endParaRPr lang="en-US" dirty="0"/>
          </a:p>
          <a:p>
            <a:pPr lvl="0">
              <a:lnSpc>
                <a:spcPct val="150000"/>
              </a:lnSpc>
            </a:pPr>
            <a:r>
              <a:rPr lang="en-US" sz="3000" dirty="0" smtClean="0"/>
              <a:t>Applications due February 1, 2016</a:t>
            </a:r>
          </a:p>
          <a:p>
            <a:pPr lvl="0">
              <a:lnSpc>
                <a:spcPct val="150000"/>
              </a:lnSpc>
            </a:pPr>
            <a:r>
              <a:rPr lang="en-US" dirty="0" smtClean="0"/>
              <a:t>Final reports due January 31, 2017</a:t>
            </a:r>
            <a:endParaRPr lang="en-US" dirty="0"/>
          </a:p>
          <a:p>
            <a:pPr lvl="0"/>
            <a:endParaRPr lang="en-US" dirty="0"/>
          </a:p>
        </p:txBody>
      </p:sp>
    </p:spTree>
    <p:extLst>
      <p:ext uri="{BB962C8B-B14F-4D97-AF65-F5344CB8AC3E}">
        <p14:creationId xmlns:p14="http://schemas.microsoft.com/office/powerpoint/2010/main" val="64665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Gas Tax Funding</a:t>
            </a:r>
            <a:endParaRPr lang="en-US" b="1" dirty="0"/>
          </a:p>
        </p:txBody>
      </p:sp>
      <p:sp>
        <p:nvSpPr>
          <p:cNvPr id="3" name="Content Placeholder 2"/>
          <p:cNvSpPr>
            <a:spLocks noGrp="1"/>
          </p:cNvSpPr>
          <p:nvPr>
            <p:ph idx="1"/>
          </p:nvPr>
        </p:nvSpPr>
        <p:spPr/>
        <p:txBody>
          <a:bodyPr>
            <a:normAutofit/>
          </a:bodyPr>
          <a:lstStyle/>
          <a:p>
            <a:r>
              <a:rPr lang="en-US" dirty="0" smtClean="0"/>
              <a:t>Eligible Project Category - #18 Capacity Building</a:t>
            </a:r>
          </a:p>
          <a:p>
            <a:endParaRPr lang="en-US" dirty="0"/>
          </a:p>
          <a:p>
            <a:r>
              <a:rPr lang="en-US" dirty="0" smtClean="0"/>
              <a:t>Eligible Expenditures include: life-cycle cost assessments and asset management plans</a:t>
            </a:r>
          </a:p>
          <a:p>
            <a:pPr lvl="1"/>
            <a:r>
              <a:rPr lang="en-US" dirty="0" smtClean="0"/>
              <a:t>A) studies, strategies or systems related to asset management</a:t>
            </a:r>
          </a:p>
          <a:p>
            <a:pPr lvl="1"/>
            <a:r>
              <a:rPr lang="en-US" dirty="0" smtClean="0"/>
              <a:t>B) training directly related to asset management planning</a:t>
            </a:r>
          </a:p>
          <a:p>
            <a:pPr lvl="1"/>
            <a:endParaRPr lang="en-US" dirty="0"/>
          </a:p>
          <a:p>
            <a:r>
              <a:rPr lang="en-US" dirty="0"/>
              <a:t>Municipalities &amp; First Nations will need to report on the progress they are making towards Asset Management planning.  </a:t>
            </a:r>
          </a:p>
          <a:p>
            <a:pPr lvl="1"/>
            <a:r>
              <a:rPr lang="en-US" dirty="0"/>
              <a:t>Reports are due to </a:t>
            </a:r>
            <a:r>
              <a:rPr lang="en-US" dirty="0" smtClean="0"/>
              <a:t>the Yukon government </a:t>
            </a:r>
            <a:r>
              <a:rPr lang="en-US" dirty="0"/>
              <a:t>by December 31, 2017</a:t>
            </a:r>
          </a:p>
          <a:p>
            <a:endParaRPr lang="en-US" dirty="0" smtClean="0"/>
          </a:p>
          <a:p>
            <a:pPr marL="457200" lvl="1" indent="0">
              <a:buNone/>
            </a:pPr>
            <a:endParaRPr lang="en-US" dirty="0"/>
          </a:p>
        </p:txBody>
      </p:sp>
    </p:spTree>
    <p:extLst>
      <p:ext uri="{BB962C8B-B14F-4D97-AF65-F5344CB8AC3E}">
        <p14:creationId xmlns:p14="http://schemas.microsoft.com/office/powerpoint/2010/main" val="61723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Community of Practice</a:t>
            </a:r>
            <a:endParaRPr lang="en-US" b="1" dirty="0">
              <a:latin typeface="+mn-lt"/>
            </a:endParaRPr>
          </a:p>
        </p:txBody>
      </p:sp>
      <p:sp>
        <p:nvSpPr>
          <p:cNvPr id="3" name="Content Placeholder 2"/>
          <p:cNvSpPr>
            <a:spLocks noGrp="1"/>
          </p:cNvSpPr>
          <p:nvPr>
            <p:ph idx="1"/>
          </p:nvPr>
        </p:nvSpPr>
        <p:spPr/>
        <p:txBody>
          <a:bodyPr>
            <a:normAutofit/>
          </a:bodyPr>
          <a:lstStyle/>
          <a:p>
            <a:r>
              <a:rPr lang="en-US" dirty="0" smtClean="0"/>
              <a:t>A </a:t>
            </a:r>
            <a:r>
              <a:rPr lang="en-US" dirty="0"/>
              <a:t>group of people who come together around shared knowledge or goals – Asset Management</a:t>
            </a:r>
          </a:p>
          <a:p>
            <a:pPr marL="0" indent="0">
              <a:buNone/>
            </a:pPr>
            <a:endParaRPr lang="en-US" dirty="0"/>
          </a:p>
          <a:p>
            <a:r>
              <a:rPr lang="en-US" dirty="0"/>
              <a:t>A way to share knowledge and develop skills</a:t>
            </a:r>
          </a:p>
          <a:p>
            <a:endParaRPr lang="en-US" dirty="0"/>
          </a:p>
          <a:p>
            <a:r>
              <a:rPr lang="en-US" dirty="0"/>
              <a:t>We  will plan to meet Quarterly, either physically or virtually.</a:t>
            </a:r>
          </a:p>
          <a:p>
            <a:endParaRPr lang="en-US" dirty="0"/>
          </a:p>
          <a:p>
            <a:pPr marL="0" indent="0">
              <a:buNone/>
            </a:pPr>
            <a:endParaRPr lang="en-US" dirty="0" smtClean="0"/>
          </a:p>
          <a:p>
            <a:pPr lvl="1"/>
            <a:endParaRPr lang="en-US" dirty="0"/>
          </a:p>
          <a:p>
            <a:pPr lvl="1"/>
            <a:endParaRPr lang="en-US" dirty="0"/>
          </a:p>
          <a:p>
            <a:endParaRPr lang="en-US" dirty="0"/>
          </a:p>
        </p:txBody>
      </p:sp>
    </p:spTree>
    <p:extLst>
      <p:ext uri="{BB962C8B-B14F-4D97-AF65-F5344CB8AC3E}">
        <p14:creationId xmlns:p14="http://schemas.microsoft.com/office/powerpoint/2010/main" val="358636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Community of Practice</a:t>
            </a:r>
            <a:endParaRPr lang="en-US" b="1" dirty="0">
              <a:latin typeface="+mn-lt"/>
            </a:endParaRPr>
          </a:p>
        </p:txBody>
      </p:sp>
      <p:sp>
        <p:nvSpPr>
          <p:cNvPr id="3" name="Content Placeholder 2"/>
          <p:cNvSpPr>
            <a:spLocks noGrp="1"/>
          </p:cNvSpPr>
          <p:nvPr>
            <p:ph idx="1"/>
          </p:nvPr>
        </p:nvSpPr>
        <p:spPr/>
        <p:txBody>
          <a:bodyPr/>
          <a:lstStyle/>
          <a:p>
            <a:pPr lvl="1"/>
            <a:endParaRPr lang="en-US" dirty="0"/>
          </a:p>
          <a:p>
            <a:endParaRPr lang="en-US" dirty="0"/>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pPr lvl="1"/>
            <a:endParaRPr lang="en-US" dirty="0" smtClean="0"/>
          </a:p>
          <a:p>
            <a:endParaRPr lang="en-US" dirty="0"/>
          </a:p>
        </p:txBody>
      </p:sp>
      <p:sp>
        <p:nvSpPr>
          <p:cNvPr id="5" name="Rectangle 4"/>
          <p:cNvSpPr/>
          <p:nvPr/>
        </p:nvSpPr>
        <p:spPr>
          <a:xfrm>
            <a:off x="508000" y="1673225"/>
            <a:ext cx="10002982" cy="3108543"/>
          </a:xfrm>
          <a:prstGeom prst="rect">
            <a:avLst/>
          </a:prstGeom>
        </p:spPr>
        <p:txBody>
          <a:bodyPr wrap="square">
            <a:spAutoFit/>
          </a:bodyPr>
          <a:lstStyle/>
          <a:p>
            <a:endParaRPr lang="en-US" sz="2800" dirty="0"/>
          </a:p>
          <a:p>
            <a:pPr marL="742950" lvl="1" indent="-285750">
              <a:buFont typeface="Arial" panose="020B0604020202020204" pitchFamily="34" charset="0"/>
              <a:buChar char="•"/>
            </a:pPr>
            <a:r>
              <a:rPr lang="en-US" sz="2800" dirty="0"/>
              <a:t>Each meeting will feature a specific learning </a:t>
            </a:r>
            <a:r>
              <a:rPr lang="en-US" sz="2800" dirty="0" smtClean="0"/>
              <a:t>objectives </a:t>
            </a:r>
            <a:endParaRPr lang="en-US" sz="2800" dirty="0"/>
          </a:p>
          <a:p>
            <a:pPr marL="742950" lvl="1" indent="-285750">
              <a:buFont typeface="Arial" panose="020B0604020202020204" pitchFamily="34" charset="0"/>
              <a:buChar char="•"/>
            </a:pPr>
            <a:endParaRPr lang="en-US" sz="2800" dirty="0" smtClean="0"/>
          </a:p>
          <a:p>
            <a:pPr marL="742950" lvl="1" indent="-285750">
              <a:buFont typeface="Arial" panose="020B0604020202020204" pitchFamily="34" charset="0"/>
              <a:buChar char="•"/>
            </a:pPr>
            <a:r>
              <a:rPr lang="en-US" sz="2800" dirty="0" smtClean="0"/>
              <a:t>First </a:t>
            </a:r>
            <a:r>
              <a:rPr lang="en-US" sz="2800" dirty="0"/>
              <a:t>Meeting </a:t>
            </a:r>
            <a:r>
              <a:rPr lang="en-US" sz="2800" dirty="0" smtClean="0"/>
              <a:t>in January 2016 </a:t>
            </a:r>
            <a:r>
              <a:rPr lang="en-US" sz="2800" dirty="0"/>
              <a:t>– Focused on </a:t>
            </a:r>
            <a:r>
              <a:rPr lang="en-US" sz="2800" dirty="0" smtClean="0"/>
              <a:t>establishing structure and priorities of group</a:t>
            </a:r>
            <a:endParaRPr lang="en-US" sz="2800" dirty="0"/>
          </a:p>
          <a:p>
            <a:pPr lvl="1"/>
            <a:endParaRPr lang="en-US" sz="2800" dirty="0" smtClean="0"/>
          </a:p>
          <a:p>
            <a:pPr marL="742950" lvl="1" indent="-285750">
              <a:buFont typeface="Arial" panose="020B0604020202020204" pitchFamily="34" charset="0"/>
              <a:buChar char="•"/>
            </a:pPr>
            <a:r>
              <a:rPr lang="en-US" sz="2800" dirty="0" smtClean="0"/>
              <a:t>Develop a Yukon </a:t>
            </a:r>
            <a:r>
              <a:rPr lang="en-US" sz="2800" dirty="0"/>
              <a:t>Framework, or Best Practices document</a:t>
            </a:r>
          </a:p>
        </p:txBody>
      </p:sp>
    </p:spTree>
    <p:extLst>
      <p:ext uri="{BB962C8B-B14F-4D97-AF65-F5344CB8AC3E}">
        <p14:creationId xmlns:p14="http://schemas.microsoft.com/office/powerpoint/2010/main" val="5205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Culture of Asset Management…</a:t>
            </a:r>
            <a:endParaRPr lang="en-US" b="1" dirty="0">
              <a:latin typeface="+mn-lt"/>
            </a:endParaRPr>
          </a:p>
        </p:txBody>
      </p:sp>
      <p:sp>
        <p:nvSpPr>
          <p:cNvPr id="3" name="Content Placeholder 2"/>
          <p:cNvSpPr>
            <a:spLocks noGrp="1"/>
          </p:cNvSpPr>
          <p:nvPr>
            <p:ph idx="1"/>
          </p:nvPr>
        </p:nvSpPr>
        <p:spPr>
          <a:xfrm>
            <a:off x="413158" y="1825625"/>
            <a:ext cx="11415416" cy="4351338"/>
          </a:xfrm>
        </p:spPr>
        <p:txBody>
          <a:bodyPr>
            <a:normAutofit/>
          </a:bodyPr>
          <a:lstStyle/>
          <a:p>
            <a:pPr marL="0" indent="0">
              <a:buNone/>
            </a:pPr>
            <a:endParaRPr lang="en-US" sz="2400" dirty="0"/>
          </a:p>
          <a:p>
            <a:pPr lvl="2"/>
            <a:r>
              <a:rPr lang="en-US" sz="2800" dirty="0" smtClean="0"/>
              <a:t>The idea is to enable a </a:t>
            </a:r>
            <a:r>
              <a:rPr lang="en-US" sz="2800" b="1" dirty="0" smtClean="0"/>
              <a:t>culture of Asset Management</a:t>
            </a:r>
          </a:p>
          <a:p>
            <a:pPr marL="914400" lvl="2" indent="0">
              <a:buNone/>
            </a:pPr>
            <a:endParaRPr lang="en-US" sz="2800" dirty="0" smtClean="0"/>
          </a:p>
          <a:p>
            <a:pPr lvl="2"/>
            <a:r>
              <a:rPr lang="en-US" sz="2800" dirty="0" smtClean="0"/>
              <a:t>Support communities as they develop their own solutions, but work together to build </a:t>
            </a:r>
            <a:r>
              <a:rPr lang="en-US" sz="2800" b="1" dirty="0" smtClean="0"/>
              <a:t>a common framework or best practices</a:t>
            </a:r>
          </a:p>
          <a:p>
            <a:pPr marL="914400" lvl="2" indent="0">
              <a:buNone/>
            </a:pPr>
            <a:endParaRPr lang="en-US" sz="2800" dirty="0" smtClean="0"/>
          </a:p>
          <a:p>
            <a:pPr lvl="2"/>
            <a:r>
              <a:rPr lang="en-US" sz="2800" dirty="0" smtClean="0"/>
              <a:t>Knowledge development</a:t>
            </a:r>
            <a:r>
              <a:rPr lang="en-US" sz="2800" dirty="0"/>
              <a:t> </a:t>
            </a:r>
            <a:r>
              <a:rPr lang="en-US" sz="2800" dirty="0" smtClean="0"/>
              <a:t>&amp; information sharing!</a:t>
            </a:r>
            <a:r>
              <a:rPr lang="en-US" sz="2800" dirty="0"/>
              <a:t> </a:t>
            </a:r>
            <a:r>
              <a:rPr lang="en-US" sz="2800" dirty="0" smtClean="0"/>
              <a:t>Learn from each other!</a:t>
            </a:r>
          </a:p>
          <a:p>
            <a:pPr lvl="2"/>
            <a:r>
              <a:rPr lang="en-US" sz="2800" dirty="0" smtClean="0"/>
              <a:t>Successful Asset Management is </a:t>
            </a:r>
            <a:r>
              <a:rPr lang="en-US" sz="2800" b="1" dirty="0" smtClean="0"/>
              <a:t>not one size fits all!</a:t>
            </a:r>
            <a:endParaRPr lang="en-US" sz="2400" b="1" dirty="0"/>
          </a:p>
          <a:p>
            <a:pPr marL="914400" lvl="2" indent="0">
              <a:buNone/>
            </a:pPr>
            <a:endParaRPr lang="en-US" dirty="0"/>
          </a:p>
          <a:p>
            <a:pPr lvl="2"/>
            <a:endParaRPr lang="en-US" dirty="0"/>
          </a:p>
        </p:txBody>
      </p:sp>
    </p:spTree>
    <p:extLst>
      <p:ext uri="{BB962C8B-B14F-4D97-AF65-F5344CB8AC3E}">
        <p14:creationId xmlns:p14="http://schemas.microsoft.com/office/powerpoint/2010/main" val="354639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alpha val="5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n-lt"/>
            </a:endParaRPr>
          </a:p>
        </p:txBody>
      </p:sp>
      <p:pic>
        <p:nvPicPr>
          <p:cNvPr id="2050" name="Picture 2" descr="The &quot;Kissing Buildings&quot; in Dawson City, Yukon, Canad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609" y="0"/>
            <a:ext cx="12272609" cy="832618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1"/>
          <p:cNvSpPr txBox="1">
            <a:spLocks/>
          </p:cNvSpPr>
          <p:nvPr/>
        </p:nvSpPr>
        <p:spPr>
          <a:xfrm rot="343874">
            <a:off x="5054599" y="10096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mn-lt"/>
              </a:rPr>
              <a:t>Thanks!</a:t>
            </a:r>
            <a:endParaRPr lang="en-US" dirty="0">
              <a:latin typeface="+mn-lt"/>
            </a:endParaRPr>
          </a:p>
        </p:txBody>
      </p:sp>
    </p:spTree>
    <p:extLst>
      <p:ext uri="{BB962C8B-B14F-4D97-AF65-F5344CB8AC3E}">
        <p14:creationId xmlns:p14="http://schemas.microsoft.com/office/powerpoint/2010/main" val="2173120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Asset Management?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Answers</a:t>
            </a:r>
            <a:r>
              <a:rPr lang="en-US" dirty="0"/>
              <a:t>:</a:t>
            </a:r>
          </a:p>
          <a:p>
            <a:pPr lvl="1"/>
            <a:r>
              <a:rPr lang="en-US" dirty="0"/>
              <a:t>What do we own</a:t>
            </a:r>
            <a:r>
              <a:rPr lang="en-US" dirty="0" smtClean="0"/>
              <a:t>?</a:t>
            </a:r>
          </a:p>
          <a:p>
            <a:pPr lvl="1"/>
            <a:r>
              <a:rPr lang="en-US" dirty="0" smtClean="0"/>
              <a:t>What is it worth?</a:t>
            </a:r>
          </a:p>
          <a:p>
            <a:pPr lvl="1"/>
            <a:r>
              <a:rPr lang="en-US" dirty="0" smtClean="0"/>
              <a:t>Where is it?</a:t>
            </a:r>
            <a:endParaRPr lang="en-US" dirty="0"/>
          </a:p>
          <a:p>
            <a:pPr lvl="1"/>
            <a:r>
              <a:rPr lang="en-US" dirty="0"/>
              <a:t>What kind of shape is it in?</a:t>
            </a:r>
          </a:p>
          <a:p>
            <a:pPr lvl="1"/>
            <a:r>
              <a:rPr lang="en-US" dirty="0"/>
              <a:t>What are the maintenance/operational costs?</a:t>
            </a:r>
          </a:p>
          <a:p>
            <a:pPr lvl="1"/>
            <a:r>
              <a:rPr lang="en-US" dirty="0"/>
              <a:t>When do we need a new one</a:t>
            </a:r>
            <a:r>
              <a:rPr lang="en-US" dirty="0" smtClean="0"/>
              <a:t>?</a:t>
            </a:r>
          </a:p>
          <a:p>
            <a:pPr marL="457200" lvl="1" indent="0">
              <a:buNone/>
            </a:pPr>
            <a:endParaRPr lang="en-US" dirty="0"/>
          </a:p>
          <a:p>
            <a:r>
              <a:rPr lang="en-US" dirty="0" smtClean="0"/>
              <a:t>Allows for informed decision making. </a:t>
            </a:r>
          </a:p>
          <a:p>
            <a:endParaRPr lang="en-US" dirty="0" smtClean="0"/>
          </a:p>
          <a:p>
            <a:r>
              <a:rPr lang="en-US" dirty="0" smtClean="0"/>
              <a:t>Ultimate goal: </a:t>
            </a:r>
            <a:r>
              <a:rPr lang="en-US" b="1" dirty="0" smtClean="0"/>
              <a:t>Sustainable Service Delivery!</a:t>
            </a:r>
          </a:p>
          <a:p>
            <a:endParaRPr lang="en-US" dirty="0"/>
          </a:p>
          <a:p>
            <a:endParaRPr lang="en-US" dirty="0"/>
          </a:p>
        </p:txBody>
      </p:sp>
    </p:spTree>
    <p:extLst>
      <p:ext uri="{BB962C8B-B14F-4D97-AF65-F5344CB8AC3E}">
        <p14:creationId xmlns:p14="http://schemas.microsoft.com/office/powerpoint/2010/main" val="2515642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Practice Asset Management?</a:t>
            </a:r>
            <a:endParaRPr lang="en-US" b="1" dirty="0"/>
          </a:p>
        </p:txBody>
      </p:sp>
      <p:sp>
        <p:nvSpPr>
          <p:cNvPr id="3" name="Content Placeholder 2"/>
          <p:cNvSpPr>
            <a:spLocks noGrp="1"/>
          </p:cNvSpPr>
          <p:nvPr>
            <p:ph idx="1"/>
          </p:nvPr>
        </p:nvSpPr>
        <p:spPr>
          <a:xfrm>
            <a:off x="4781550" y="1825625"/>
            <a:ext cx="6572250" cy="4351338"/>
          </a:xfrm>
        </p:spPr>
        <p:txBody>
          <a:bodyPr/>
          <a:lstStyle/>
          <a:p>
            <a:r>
              <a:rPr lang="en-US" dirty="0" smtClean="0"/>
              <a:t>Identify costs</a:t>
            </a:r>
          </a:p>
          <a:p>
            <a:pPr marL="0" indent="0">
              <a:buNone/>
            </a:pPr>
            <a:endParaRPr lang="en-US" dirty="0" smtClean="0"/>
          </a:p>
          <a:p>
            <a:r>
              <a:rPr lang="en-US" dirty="0" smtClean="0"/>
              <a:t>Balance service delivery with community’s willingness to pay</a:t>
            </a:r>
          </a:p>
          <a:p>
            <a:pPr marL="0" indent="0">
              <a:buNone/>
            </a:pPr>
            <a:endParaRPr lang="en-US" dirty="0"/>
          </a:p>
        </p:txBody>
      </p:sp>
      <p:pic>
        <p:nvPicPr>
          <p:cNvPr id="2050" name="Picture 2" descr="Question Gu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690688"/>
            <a:ext cx="4152900" cy="459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167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Asset Management is a Team Sport</a:t>
            </a:r>
            <a:endParaRPr lang="en-US" b="1" dirty="0"/>
          </a:p>
        </p:txBody>
      </p:sp>
      <p:sp>
        <p:nvSpPr>
          <p:cNvPr id="3" name="Content Placeholder 2"/>
          <p:cNvSpPr>
            <a:spLocks noGrp="1"/>
          </p:cNvSpPr>
          <p:nvPr>
            <p:ph idx="1"/>
          </p:nvPr>
        </p:nvSpPr>
        <p:spPr/>
        <p:txBody>
          <a:bodyPr/>
          <a:lstStyle/>
          <a:p>
            <a:r>
              <a:rPr lang="en-US" dirty="0" smtClean="0"/>
              <a:t>Key Staff: CAO/Executive Director,</a:t>
            </a:r>
          </a:p>
          <a:p>
            <a:pPr marL="0" indent="0">
              <a:buNone/>
            </a:pPr>
            <a:r>
              <a:rPr lang="en-US" dirty="0" smtClean="0"/>
              <a:t>                     Finance, Operations</a:t>
            </a:r>
          </a:p>
          <a:p>
            <a:endParaRPr lang="en-US" dirty="0"/>
          </a:p>
          <a:p>
            <a:r>
              <a:rPr lang="en-US" dirty="0" smtClean="0"/>
              <a:t>Council</a:t>
            </a:r>
          </a:p>
          <a:p>
            <a:endParaRPr lang="en-US" dirty="0"/>
          </a:p>
          <a:p>
            <a:r>
              <a:rPr lang="en-US" dirty="0" smtClean="0"/>
              <a:t>Community!</a:t>
            </a:r>
          </a:p>
          <a:p>
            <a:endParaRPr lang="en-US" dirty="0"/>
          </a:p>
          <a:p>
            <a:pPr marL="0" indent="0">
              <a:buNone/>
            </a:pPr>
            <a:endParaRPr lang="en-US" dirty="0"/>
          </a:p>
        </p:txBody>
      </p:sp>
      <p:pic>
        <p:nvPicPr>
          <p:cNvPr id="1026" name="Picture 2" descr="The term team has been in vogue for some time. However,  few compan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825625"/>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4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 of Communication with Residents</a:t>
            </a:r>
            <a:endParaRPr lang="en-US" b="1" dirty="0"/>
          </a:p>
        </p:txBody>
      </p:sp>
      <p:sp>
        <p:nvSpPr>
          <p:cNvPr id="3" name="Content Placeholder 2"/>
          <p:cNvSpPr>
            <a:spLocks noGrp="1"/>
          </p:cNvSpPr>
          <p:nvPr>
            <p:ph idx="1"/>
          </p:nvPr>
        </p:nvSpPr>
        <p:spPr/>
        <p:txBody>
          <a:bodyPr/>
          <a:lstStyle/>
          <a:p>
            <a:r>
              <a:rPr lang="en-US" dirty="0" smtClean="0"/>
              <a:t>Improve level of trust between residents and their municipal / First Nation government</a:t>
            </a:r>
          </a:p>
          <a:p>
            <a:endParaRPr lang="en-US" dirty="0" smtClean="0"/>
          </a:p>
          <a:p>
            <a:r>
              <a:rPr lang="en-US" dirty="0" smtClean="0"/>
              <a:t>Understand the roles, responsibilities and limitations of local government</a:t>
            </a:r>
          </a:p>
          <a:p>
            <a:endParaRPr lang="en-US" dirty="0" smtClean="0"/>
          </a:p>
          <a:p>
            <a:r>
              <a:rPr lang="en-US" dirty="0" smtClean="0"/>
              <a:t>Capacity to participate in conversations involving community owned assets</a:t>
            </a:r>
            <a:endParaRPr lang="en-US" dirty="0"/>
          </a:p>
        </p:txBody>
      </p:sp>
    </p:spTree>
    <p:extLst>
      <p:ext uri="{BB962C8B-B14F-4D97-AF65-F5344CB8AC3E}">
        <p14:creationId xmlns:p14="http://schemas.microsoft.com/office/powerpoint/2010/main" val="406964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n 4"/>
          <p:cNvSpPr/>
          <p:nvPr/>
        </p:nvSpPr>
        <p:spPr>
          <a:xfrm>
            <a:off x="1219200" y="1550020"/>
            <a:ext cx="2416098" cy="485077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Asset Management Conference</a:t>
            </a:r>
            <a:r>
              <a:rPr lang="en-US" dirty="0" smtClean="0">
                <a:solidFill>
                  <a:schemeClr val="tx1"/>
                </a:solidFill>
              </a:rPr>
              <a:t> </a:t>
            </a:r>
          </a:p>
          <a:p>
            <a:pPr algn="ctr"/>
            <a:endParaRPr lang="en-US" dirty="0"/>
          </a:p>
        </p:txBody>
      </p:sp>
      <p:sp>
        <p:nvSpPr>
          <p:cNvPr id="6" name="Can 5"/>
          <p:cNvSpPr/>
          <p:nvPr/>
        </p:nvSpPr>
        <p:spPr>
          <a:xfrm>
            <a:off x="5004955" y="1550019"/>
            <a:ext cx="2189525" cy="4850779"/>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solidFill>
                  <a:schemeClr val="tx1"/>
                </a:solidFill>
              </a:rPr>
              <a:t>Funding Agreements</a:t>
            </a:r>
            <a:endParaRPr lang="en-US" dirty="0">
              <a:solidFill>
                <a:schemeClr val="tx1"/>
              </a:solidFill>
            </a:endParaRPr>
          </a:p>
        </p:txBody>
      </p:sp>
      <p:sp>
        <p:nvSpPr>
          <p:cNvPr id="7" name="Can 6"/>
          <p:cNvSpPr/>
          <p:nvPr/>
        </p:nvSpPr>
        <p:spPr>
          <a:xfrm>
            <a:off x="8564138" y="1550020"/>
            <a:ext cx="2220556" cy="4850780"/>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solidFill>
                  <a:schemeClr val="tx1"/>
                </a:solidFill>
              </a:rPr>
              <a:t>Community of Practice</a:t>
            </a:r>
            <a:endParaRPr lang="en-US" sz="3200" dirty="0">
              <a:solidFill>
                <a:schemeClr val="tx1"/>
              </a:solidFill>
            </a:endParaRPr>
          </a:p>
        </p:txBody>
      </p:sp>
      <p:sp>
        <p:nvSpPr>
          <p:cNvPr id="8" name="Title 1"/>
          <p:cNvSpPr txBox="1">
            <a:spLocks/>
          </p:cNvSpPr>
          <p:nvPr/>
        </p:nvSpPr>
        <p:spPr>
          <a:xfrm>
            <a:off x="838199" y="365125"/>
            <a:ext cx="10692161" cy="10064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smtClean="0"/>
              <a:t>Three Initiatives for the year ahead…</a:t>
            </a:r>
            <a:endParaRPr lang="en-US" sz="4800" b="1" dirty="0">
              <a:latin typeface="+mn-lt"/>
            </a:endParaRPr>
          </a:p>
        </p:txBody>
      </p:sp>
    </p:spTree>
    <p:extLst>
      <p:ext uri="{BB962C8B-B14F-4D97-AF65-F5344CB8AC3E}">
        <p14:creationId xmlns:p14="http://schemas.microsoft.com/office/powerpoint/2010/main" val="858626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5625"/>
            <a:ext cx="10515600" cy="4351338"/>
          </a:xfrm>
        </p:spPr>
        <p:txBody>
          <a:bodyPr>
            <a:normAutofit/>
          </a:bodyPr>
          <a:lstStyle/>
          <a:p>
            <a:pPr lvl="3"/>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723" y="0"/>
            <a:ext cx="10058398" cy="6663689"/>
          </a:xfrm>
          <a:prstGeom prst="rect">
            <a:avLst/>
          </a:prstGeom>
        </p:spPr>
      </p:pic>
      <p:sp>
        <p:nvSpPr>
          <p:cNvPr id="6" name="Title 5"/>
          <p:cNvSpPr>
            <a:spLocks noGrp="1"/>
          </p:cNvSpPr>
          <p:nvPr>
            <p:ph type="title"/>
          </p:nvPr>
        </p:nvSpPr>
        <p:spPr>
          <a:xfrm>
            <a:off x="1188928" y="5575941"/>
            <a:ext cx="10515600" cy="1325563"/>
          </a:xfrm>
        </p:spPr>
        <p:txBody>
          <a:bodyPr/>
          <a:lstStyle/>
          <a:p>
            <a:r>
              <a:rPr lang="en-US" b="1" dirty="0">
                <a:solidFill>
                  <a:schemeClr val="bg1"/>
                </a:solidFill>
              </a:rPr>
              <a:t>Asset Management Conference</a:t>
            </a:r>
          </a:p>
        </p:txBody>
      </p:sp>
    </p:spTree>
    <p:extLst>
      <p:ext uri="{BB962C8B-B14F-4D97-AF65-F5344CB8AC3E}">
        <p14:creationId xmlns:p14="http://schemas.microsoft.com/office/powerpoint/2010/main" val="1378762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13863" cy="1325563"/>
          </a:xfrm>
        </p:spPr>
        <p:txBody>
          <a:bodyPr/>
          <a:lstStyle/>
          <a:p>
            <a:r>
              <a:rPr lang="en-US" b="1" dirty="0" smtClean="0"/>
              <a:t>Funding Program</a:t>
            </a:r>
            <a:endParaRPr lang="en-US" b="1" dirty="0"/>
          </a:p>
        </p:txBody>
      </p:sp>
      <p:sp>
        <p:nvSpPr>
          <p:cNvPr id="3" name="Content Placeholder 2"/>
          <p:cNvSpPr>
            <a:spLocks noGrp="1"/>
          </p:cNvSpPr>
          <p:nvPr>
            <p:ph idx="1"/>
          </p:nvPr>
        </p:nvSpPr>
        <p:spPr/>
        <p:txBody>
          <a:bodyPr/>
          <a:lstStyle/>
          <a:p>
            <a:r>
              <a:rPr lang="en-US" dirty="0" smtClean="0"/>
              <a:t>Transfer Payment Agreements</a:t>
            </a:r>
          </a:p>
          <a:p>
            <a:r>
              <a:rPr lang="en-US" dirty="0" smtClean="0"/>
              <a:t>Application information online now</a:t>
            </a:r>
          </a:p>
          <a:p>
            <a:pPr marL="0" indent="0">
              <a:buNone/>
            </a:pPr>
            <a:endParaRPr lang="en-US" dirty="0" smtClean="0"/>
          </a:p>
          <a:p>
            <a:pPr lvl="0"/>
            <a:r>
              <a:rPr lang="en-US" dirty="0" smtClean="0"/>
              <a:t>All Yukon </a:t>
            </a:r>
            <a:r>
              <a:rPr lang="en-US" dirty="0"/>
              <a:t>municipalities and First Nations </a:t>
            </a:r>
            <a:r>
              <a:rPr lang="en-US" dirty="0" smtClean="0"/>
              <a:t>may apply.</a:t>
            </a:r>
          </a:p>
          <a:p>
            <a:pPr lvl="1"/>
            <a:r>
              <a:rPr lang="en-US" b="1" dirty="0" smtClean="0"/>
              <a:t>Up to $40,000</a:t>
            </a:r>
            <a:r>
              <a:rPr lang="en-US" dirty="0" smtClean="0"/>
              <a:t> each. </a:t>
            </a:r>
            <a:endParaRPr lang="en-US" dirty="0"/>
          </a:p>
          <a:p>
            <a:pPr marL="457200" lvl="1" indent="0">
              <a:buNone/>
            </a:pPr>
            <a:r>
              <a:rPr lang="en-US" dirty="0" smtClean="0"/>
              <a:t> </a:t>
            </a:r>
            <a:endParaRPr lang="en-US" dirty="0"/>
          </a:p>
          <a:p>
            <a:pPr lvl="1"/>
            <a:r>
              <a:rPr lang="en-US" dirty="0"/>
              <a:t>Communities can tailor activities to their specific needs.</a:t>
            </a:r>
          </a:p>
          <a:p>
            <a:endParaRPr lang="en-US" dirty="0"/>
          </a:p>
        </p:txBody>
      </p:sp>
      <p:pic>
        <p:nvPicPr>
          <p:cNvPr id="3074" name="Picture 2" descr="external image dollar-signs-money-clip-art-thumb21842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396875"/>
            <a:ext cx="2703312" cy="37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953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13863" cy="1325563"/>
          </a:xfrm>
        </p:spPr>
        <p:txBody>
          <a:bodyPr/>
          <a:lstStyle/>
          <a:p>
            <a:r>
              <a:rPr lang="en-US" b="1" dirty="0" smtClean="0">
                <a:hlinkClick r:id="rId3"/>
              </a:rPr>
              <a:t>How to Apply</a:t>
            </a:r>
            <a:endParaRPr lang="en-US" b="1" dirty="0"/>
          </a:p>
        </p:txBody>
      </p:sp>
      <p:sp>
        <p:nvSpPr>
          <p:cNvPr id="3" name="Content Placeholder 2"/>
          <p:cNvSpPr>
            <a:spLocks noGrp="1"/>
          </p:cNvSpPr>
          <p:nvPr>
            <p:ph idx="1"/>
          </p:nvPr>
        </p:nvSpPr>
        <p:spPr/>
        <p:txBody>
          <a:bodyPr>
            <a:normAutofit/>
          </a:bodyPr>
          <a:lstStyle/>
          <a:p>
            <a:pPr lvl="0">
              <a:lnSpc>
                <a:spcPct val="150000"/>
              </a:lnSpc>
            </a:pPr>
            <a:r>
              <a:rPr lang="en-CA" dirty="0"/>
              <a:t>Completed </a:t>
            </a:r>
            <a:r>
              <a:rPr lang="en-CA" dirty="0">
                <a:hlinkClick r:id="rId4"/>
              </a:rPr>
              <a:t>application form</a:t>
            </a:r>
            <a:r>
              <a:rPr lang="en-CA" dirty="0"/>
              <a:t>;</a:t>
            </a:r>
            <a:endParaRPr lang="en-US" dirty="0"/>
          </a:p>
          <a:p>
            <a:pPr lvl="0">
              <a:lnSpc>
                <a:spcPct val="150000"/>
              </a:lnSpc>
            </a:pPr>
            <a:r>
              <a:rPr lang="en-CA" dirty="0"/>
              <a:t>Completed </a:t>
            </a:r>
            <a:r>
              <a:rPr lang="en-CA" dirty="0" err="1">
                <a:hlinkClick r:id="rId5"/>
              </a:rPr>
              <a:t>AssetSMART</a:t>
            </a:r>
            <a:r>
              <a:rPr lang="en-CA" dirty="0"/>
              <a:t> self-assessment;</a:t>
            </a:r>
            <a:endParaRPr lang="en-US" dirty="0"/>
          </a:p>
          <a:p>
            <a:pPr lvl="0">
              <a:lnSpc>
                <a:spcPct val="150000"/>
              </a:lnSpc>
            </a:pPr>
            <a:r>
              <a:rPr lang="en-CA" dirty="0"/>
              <a:t>A </a:t>
            </a:r>
            <a:r>
              <a:rPr lang="en-CA" b="1" dirty="0"/>
              <a:t>letter of support from Council </a:t>
            </a:r>
            <a:r>
              <a:rPr lang="en-CA" dirty="0"/>
              <a:t>indicating organizational commitment to asset management </a:t>
            </a:r>
            <a:r>
              <a:rPr lang="en-CA" dirty="0" smtClean="0"/>
              <a:t>implementation</a:t>
            </a:r>
            <a:r>
              <a:rPr lang="en-CA" dirty="0"/>
              <a:t>.</a:t>
            </a:r>
            <a:endParaRPr lang="en-US" dirty="0"/>
          </a:p>
        </p:txBody>
      </p:sp>
    </p:spTree>
    <p:extLst>
      <p:ext uri="{BB962C8B-B14F-4D97-AF65-F5344CB8AC3E}">
        <p14:creationId xmlns:p14="http://schemas.microsoft.com/office/powerpoint/2010/main" val="2142728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10474</TotalTime>
  <Words>781</Words>
  <Application>Microsoft Office PowerPoint</Application>
  <PresentationFormat>Widescreen</PresentationFormat>
  <Paragraphs>148</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What is Asset Management?</vt:lpstr>
      <vt:lpstr>Why Practice Asset Management?</vt:lpstr>
      <vt:lpstr>Asset Management is a Team Sport</vt:lpstr>
      <vt:lpstr>Benefit of Communication with Residents</vt:lpstr>
      <vt:lpstr>PowerPoint Presentation</vt:lpstr>
      <vt:lpstr>Asset Management Conference</vt:lpstr>
      <vt:lpstr>Funding Program</vt:lpstr>
      <vt:lpstr>How to Apply</vt:lpstr>
      <vt:lpstr>Funding Process</vt:lpstr>
      <vt:lpstr>Gas Tax Funding</vt:lpstr>
      <vt:lpstr>Community of Practice</vt:lpstr>
      <vt:lpstr>Community of Practice</vt:lpstr>
      <vt:lpstr>A Culture of Asset Management…</vt:lpstr>
      <vt:lpstr>PowerPoint Presentation</vt:lpstr>
    </vt:vector>
  </TitlesOfParts>
  <Company>Government of Yukon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Damien.Burns</dc:creator>
  <cp:lastModifiedBy>Derek Mann</cp:lastModifiedBy>
  <cp:revision>97</cp:revision>
  <cp:lastPrinted>2015-11-05T00:53:44Z</cp:lastPrinted>
  <dcterms:created xsi:type="dcterms:W3CDTF">2015-09-28T21:31:47Z</dcterms:created>
  <dcterms:modified xsi:type="dcterms:W3CDTF">2016-04-19T19:47:53Z</dcterms:modified>
</cp:coreProperties>
</file>